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492" r:id="rId2"/>
    <p:sldId id="499" r:id="rId3"/>
    <p:sldId id="487" r:id="rId4"/>
    <p:sldId id="464" r:id="rId5"/>
    <p:sldId id="489" r:id="rId6"/>
    <p:sldId id="412" r:id="rId7"/>
    <p:sldId id="490" r:id="rId8"/>
    <p:sldId id="420" r:id="rId9"/>
    <p:sldId id="413" r:id="rId10"/>
    <p:sldId id="414" r:id="rId11"/>
    <p:sldId id="466" r:id="rId12"/>
    <p:sldId id="491" r:id="rId13"/>
    <p:sldId id="483" r:id="rId14"/>
    <p:sldId id="419" r:id="rId15"/>
    <p:sldId id="493" r:id="rId16"/>
    <p:sldId id="494" r:id="rId17"/>
    <p:sldId id="495" r:id="rId18"/>
    <p:sldId id="496" r:id="rId19"/>
    <p:sldId id="497" r:id="rId20"/>
    <p:sldId id="498"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40306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SQL%20Script%20Basic.txt"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xmlns=""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xmlns=""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xmlns=""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xmlns=""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xmlns=""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xmlns=""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b="1" dirty="0"/>
              <a:t>Scalar</a:t>
            </a:r>
            <a:r>
              <a:rPr lang="en-US" dirty="0"/>
              <a:t> UDFs are </a:t>
            </a:r>
            <a:r>
              <a:rPr lang="en-US" b="1" dirty="0"/>
              <a:t>user</a:t>
            </a:r>
            <a:r>
              <a:rPr lang="en-US" dirty="0"/>
              <a:t>-</a:t>
            </a:r>
            <a:r>
              <a:rPr lang="en-US" b="1" dirty="0"/>
              <a:t>defined functions</a:t>
            </a:r>
            <a:r>
              <a:rPr lang="en-US" dirty="0"/>
              <a:t> which accept multiple input parameters and result exactly one </a:t>
            </a:r>
            <a:r>
              <a:rPr lang="en-US" b="1" dirty="0"/>
              <a:t>scalar</a:t>
            </a:r>
            <a:r>
              <a:rPr lang="en-US" dirty="0"/>
              <a:t> value. These </a:t>
            </a:r>
            <a:r>
              <a:rPr lang="en-US" b="1" dirty="0"/>
              <a:t>functions</a:t>
            </a:r>
            <a:r>
              <a:rPr lang="en-US" dirty="0"/>
              <a:t> allow the developer to encapsulate complex algorithms into manageable, reusable code which can then be nested within the field list of a SELECT statement.</a:t>
            </a:r>
            <a:endParaRPr lang="en-IN"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xmlns=""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dirty="0"/>
              <a:t>A table UDF is a user-defined function that returns data of a table type. The return type of a table-valued function is a table, therefore, you can use the table-valued function just like you would use a table.</a:t>
            </a:r>
          </a:p>
          <a:p>
            <a:pPr algn="just"/>
            <a:r>
              <a:rPr lang="en-US" dirty="0"/>
              <a:t>Syntax:</a:t>
            </a:r>
          </a:p>
          <a:p>
            <a:pPr algn="just"/>
            <a:r>
              <a:rPr lang="en-US" dirty="0"/>
              <a:t>CREATE FUNCTION funcname(p1 type)</a:t>
            </a:r>
          </a:p>
          <a:p>
            <a:pPr algn="just"/>
            <a:r>
              <a:rPr lang="en-US" dirty="0"/>
              <a:t>DEFAULT SCHEMA schemaname</a:t>
            </a:r>
          </a:p>
          <a:p>
            <a:pPr algn="just"/>
            <a:r>
              <a:rPr lang="en-US" dirty="0"/>
              <a:t>AS BEGIN</a:t>
            </a:r>
          </a:p>
          <a:p>
            <a:pPr algn="just"/>
            <a:endParaRPr lang="en-US" dirty="0"/>
          </a:p>
          <a:p>
            <a:pPr algn="just"/>
            <a:r>
              <a:rPr lang="en-US" dirty="0"/>
              <a:t>END;</a:t>
            </a:r>
          </a:p>
        </p:txBody>
      </p:sp>
      <p:grpSp>
        <p:nvGrpSpPr>
          <p:cNvPr id="81" name="Group 80">
            <a:extLst>
              <a:ext uri="{FF2B5EF4-FFF2-40B4-BE49-F238E27FC236}">
                <a16:creationId xmlns:a16="http://schemas.microsoft.com/office/drawing/2014/main" xmlns=""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xmlns=""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xmlns=""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xmlns=""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xmlns=""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xmlns=""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xmlns=""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xmlns=""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xmlns=""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xmlns=""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xmlns=""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xmlns=""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xmlns=""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xmlns=""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xmlns=""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xmlns=""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xmlns=""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xmlns=""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xmlns=""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xmlns=""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xmlns=""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b="12703"/>
          <a:stretch/>
        </p:blipFill>
        <p:spPr bwMode="auto">
          <a:xfrm>
            <a:off x="7059945" y="2092788"/>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xmlns="" id="{2668874E-C0FA-4ADA-BBF6-2FE5710B408A}"/>
              </a:ext>
            </a:extLst>
          </p:cNvPr>
          <p:cNvSpPr txBox="1"/>
          <p:nvPr/>
        </p:nvSpPr>
        <p:spPr>
          <a:xfrm>
            <a:off x="261764" y="809725"/>
            <a:ext cx="11292008" cy="3139321"/>
          </a:xfrm>
          <a:prstGeom prst="rect">
            <a:avLst/>
          </a:prstGeom>
          <a:noFill/>
        </p:spPr>
        <p:txBody>
          <a:bodyPr wrap="square" rtlCol="0">
            <a:spAutoFit/>
          </a:bodyPr>
          <a:lstStyle/>
          <a:p>
            <a:pPr marL="285750" indent="-285750" algn="just">
              <a:buFontTx/>
              <a:buChar char="-"/>
            </a:pPr>
            <a:r>
              <a:rPr lang="en-US" dirty="0"/>
              <a:t>SQL Script is not case-sensitive like ABAP.</a:t>
            </a:r>
          </a:p>
          <a:p>
            <a:pPr marL="285750" indent="-285750" algn="just">
              <a:buFontTx/>
              <a:buChar char="-"/>
            </a:pPr>
            <a:r>
              <a:rPr lang="en-US" dirty="0"/>
              <a:t>Every statement in SQL Script ends with semi-colon ( ; )</a:t>
            </a:r>
          </a:p>
          <a:p>
            <a:pPr marL="285750" indent="-285750" algn="just">
              <a:buFontTx/>
              <a:buChar char="-"/>
            </a:pPr>
            <a:r>
              <a:rPr lang="en-US" dirty="0"/>
              <a:t>When we create variables in SQL Script they are assigned NULL value and any operation with NULL becomes NULL</a:t>
            </a:r>
          </a:p>
          <a:p>
            <a:pPr marL="285750" indent="-285750" algn="just">
              <a:buFontTx/>
              <a:buChar char="-"/>
            </a:pPr>
            <a:r>
              <a:rPr lang="en-US" dirty="0"/>
              <a:t>The = is a comparison operator and := is an assignment operator</a:t>
            </a:r>
          </a:p>
          <a:p>
            <a:pPr marL="285750" indent="-285750" algn="just">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p>
          <a:p>
            <a:pPr lvl="1" algn="just"/>
            <a:r>
              <a:rPr lang="en-US" dirty="0"/>
              <a:t>Declare x integer; declare y integer; declare z integer;</a:t>
            </a:r>
          </a:p>
          <a:p>
            <a:pPr lvl="1" algn="just"/>
            <a:r>
              <a:rPr lang="en-US" dirty="0"/>
              <a:t>x </a:t>
            </a:r>
            <a:r>
              <a:rPr lang="en-US" b="1" dirty="0"/>
              <a:t>:=</a:t>
            </a:r>
            <a:r>
              <a:rPr lang="en-US" dirty="0"/>
              <a:t> 10;  y </a:t>
            </a:r>
            <a:r>
              <a:rPr lang="en-US" b="1" dirty="0"/>
              <a:t>:=</a:t>
            </a:r>
            <a:r>
              <a:rPr lang="en-US" dirty="0"/>
              <a:t> 20; </a:t>
            </a:r>
            <a:r>
              <a:rPr lang="en-US" b="1" i="1" dirty="0"/>
              <a:t>z = :x + :y;</a:t>
            </a:r>
          </a:p>
          <a:p>
            <a:pPr marL="285750" indent="-285750" algn="just">
              <a:buFontTx/>
              <a:buChar char="-"/>
            </a:pPr>
            <a:r>
              <a:rPr lang="en-US" dirty="0"/>
              <a:t>We always tries to push data intensive logic using SQL Script in HANA database.</a:t>
            </a:r>
          </a:p>
          <a:p>
            <a:pPr marL="285750" indent="-285750" algn="just">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a:t>Exercise Code link</a:t>
            </a:r>
          </a:p>
          <a:p>
            <a:r>
              <a:rPr lang="en-US" sz="2000" dirty="0">
                <a:hlinkClick r:id="rId5"/>
              </a:rPr>
              <a:t>SQL Script Basic’s</a:t>
            </a:r>
            <a:endParaRPr lang="en-US" sz="2000" dirty="0"/>
          </a:p>
        </p:txBody>
      </p:sp>
      <p:cxnSp>
        <p:nvCxnSpPr>
          <p:cNvPr id="10" name="Straight Connector 9">
            <a:extLst>
              <a:ext uri="{FF2B5EF4-FFF2-40B4-BE49-F238E27FC236}">
                <a16:creationId xmlns:a16="http://schemas.microsoft.com/office/drawing/2014/main" xmlns=""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a16="http://schemas.microsoft.com/office/drawing/2014/main" xmlns=""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xmlns=""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a16="http://schemas.microsoft.com/office/drawing/2014/main" xmlns=""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a16="http://schemas.microsoft.com/office/drawing/2014/main" xmlns=""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a16="http://schemas.microsoft.com/office/drawing/2014/main" xmlns=""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a16="http://schemas.microsoft.com/office/drawing/2014/main" xmlns=""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a16="http://schemas.microsoft.com/office/drawing/2014/main" xmlns=""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a16="http://schemas.microsoft.com/office/drawing/2014/main" xmlns=""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a16="http://schemas.microsoft.com/office/drawing/2014/main" xmlns=""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a16="http://schemas.microsoft.com/office/drawing/2014/main" xmlns=""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a16="http://schemas.microsoft.com/office/drawing/2014/main" xmlns=""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a16="http://schemas.microsoft.com/office/drawing/2014/main" xmlns=""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a16="http://schemas.microsoft.com/office/drawing/2014/main" xmlns=""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a16="http://schemas.microsoft.com/office/drawing/2014/main" xmlns=""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a16="http://schemas.microsoft.com/office/drawing/2014/main" xmlns=""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a16="http://schemas.microsoft.com/office/drawing/2014/main" xmlns=""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a16="http://schemas.microsoft.com/office/drawing/2014/main" xmlns=""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a16="http://schemas.microsoft.com/office/drawing/2014/main" xmlns=""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a16="http://schemas.microsoft.com/office/drawing/2014/main" xmlns=""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a16="http://schemas.microsoft.com/office/drawing/2014/main" xmlns=""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pPr algn="just"/>
            <a:r>
              <a:rPr lang="en-US" dirty="0">
                <a:solidFill>
                  <a:srgbClr val="222222"/>
                </a:solidFill>
              </a:rPr>
              <a:t>A procedure is a unit/module that perform a specific task. This procedure can be combined to form larger programs. This basically forms the 'Modular Design'. A procedure can be invoked by another procedure which is called the calling program.</a:t>
            </a:r>
          </a:p>
          <a:p>
            <a:pPr algn="just"/>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3"/>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pPr algn="just"/>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pPr algn="just"/>
            <a:endParaRPr lang="en-US" dirty="0"/>
          </a:p>
          <a:p>
            <a:pPr algn="just"/>
            <a:r>
              <a:rPr lang="en-US" dirty="0"/>
              <a:t>You can name a cursor so that it could be referred to in a program to fetch and process the rows returned by the SQL statement, one at a time. </a:t>
            </a:r>
          </a:p>
          <a:p>
            <a:pPr algn="just"/>
            <a:r>
              <a:rPr lang="en-US" dirty="0"/>
              <a:t>There are two types of cursors −</a:t>
            </a:r>
          </a:p>
          <a:p>
            <a:pPr marL="742950" lvl="1" indent="-285750" algn="just">
              <a:buFont typeface="Wingdings" panose="05000000000000000000" pitchFamily="2" charset="2"/>
              <a:buChar char="v"/>
            </a:pPr>
            <a:r>
              <a:rPr lang="en-US" dirty="0"/>
              <a:t>Implicit cursors</a:t>
            </a:r>
          </a:p>
          <a:p>
            <a:pPr marL="742950" lvl="1" indent="-285750" algn="just">
              <a:buFont typeface="Wingdings" panose="05000000000000000000" pitchFamily="2" charset="2"/>
              <a:buChar char="v"/>
            </a:pPr>
            <a:r>
              <a:rPr lang="en-US" dirty="0"/>
              <a:t>Explicit cursors</a:t>
            </a:r>
          </a:p>
          <a:p>
            <a:pPr algn="just"/>
            <a:endParaRPr lang="en-US" dirty="0"/>
          </a:p>
          <a:p>
            <a:pPr algn="just"/>
            <a:r>
              <a:rPr lang="en-US" dirty="0"/>
              <a:t>A cursor is assigned to a query. We can traverse over record by record. </a:t>
            </a:r>
          </a:p>
          <a:p>
            <a:pPr algn="just"/>
            <a:r>
              <a:rPr lang="en-US" dirty="0"/>
              <a:t>Steps:</a:t>
            </a:r>
          </a:p>
          <a:p>
            <a:pPr marL="742950" lvl="1" indent="-285750" algn="just">
              <a:buFont typeface="Wingdings" panose="05000000000000000000" pitchFamily="2" charset="2"/>
              <a:buChar char="§"/>
            </a:pPr>
            <a:r>
              <a:rPr lang="en-US" dirty="0"/>
              <a:t>Declare</a:t>
            </a:r>
          </a:p>
          <a:p>
            <a:pPr marL="742950" lvl="1" indent="-285750" algn="just">
              <a:buFont typeface="Wingdings" panose="05000000000000000000" pitchFamily="2" charset="2"/>
              <a:buChar char="§"/>
            </a:pPr>
            <a:r>
              <a:rPr lang="en-US" dirty="0"/>
              <a:t>Open </a:t>
            </a:r>
          </a:p>
          <a:p>
            <a:pPr marL="742950" lvl="1" indent="-285750" algn="just">
              <a:buFont typeface="Wingdings" panose="05000000000000000000" pitchFamily="2" charset="2"/>
              <a:buChar char="§"/>
            </a:pPr>
            <a:r>
              <a:rPr lang="en-US" dirty="0"/>
              <a:t>Fetch</a:t>
            </a:r>
          </a:p>
          <a:p>
            <a:pPr marL="742950" lvl="1" indent="-285750" algn="just">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a:t> </a:t>
            </a:r>
            <a:r>
              <a:rPr lang="en-US" sz="2000" dirty="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61764" y="818846"/>
            <a:ext cx="11292008" cy="923330"/>
          </a:xfrm>
          <a:prstGeom prst="rect">
            <a:avLst/>
          </a:prstGeom>
          <a:noFill/>
        </p:spPr>
        <p:txBody>
          <a:bodyPr wrap="square" rtlCol="0">
            <a:spAutoFit/>
          </a:bodyPr>
          <a:lstStyle/>
          <a:p>
            <a:pPr algn="just"/>
            <a:r>
              <a:rPr lang="en-US" dirty="0"/>
              <a:t>An </a:t>
            </a:r>
            <a:r>
              <a:rPr lang="en-US" b="1" dirty="0"/>
              <a:t>anonymous block</a:t>
            </a:r>
            <a:r>
              <a:rPr lang="en-US" dirty="0"/>
              <a:t> is an executable DML statement which can contain imperative or declarative statements and is </a:t>
            </a:r>
          </a:p>
          <a:p>
            <a:pPr algn="just"/>
            <a:r>
              <a:rPr lang="en-US" dirty="0"/>
              <a:t>defined and executed in a single step.</a:t>
            </a:r>
          </a:p>
          <a:p>
            <a:pPr algn="just"/>
            <a:r>
              <a:rPr lang="en-US" dirty="0"/>
              <a:t>All 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3"/>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2">
            <a:extLst>
              <a:ext uri="{28A0092B-C50C-407E-A947-70E740481C1C}">
                <a14:useLocalDpi xmlns:a14="http://schemas.microsoft.com/office/drawing/2010/main" val="0"/>
              </a:ext>
            </a:extLst>
          </a:blip>
          <a:srcRect b="8293"/>
          <a:stretch/>
        </p:blipFill>
        <p:spPr bwMode="auto">
          <a:xfrm>
            <a:off x="539018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1E8BD2BC-59B0-4D30-97AE-9B4A2D8F7B41}"/>
              </a:ext>
            </a:extLst>
          </p:cNvPr>
          <p:cNvSpPr txBox="1"/>
          <p:nvPr/>
        </p:nvSpPr>
        <p:spPr>
          <a:xfrm>
            <a:off x="1076324" y="873217"/>
            <a:ext cx="5602771"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Proxy</a:t>
            </a:r>
          </a:p>
          <a:p>
            <a:pPr marL="285750" lvl="0" indent="-285750">
              <a:buFont typeface="Arial" panose="020B0604020202020204" pitchFamily="34" charset="0"/>
              <a:buChar char="•"/>
            </a:pPr>
            <a:r>
              <a:rPr lang="en-US" dirty="0"/>
              <a:t>SQL Script</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p>
        </p:txBody>
      </p:sp>
      <p:sp>
        <p:nvSpPr>
          <p:cNvPr id="8" name="TextBox 7">
            <a:extLst>
              <a:ext uri="{FF2B5EF4-FFF2-40B4-BE49-F238E27FC236}">
                <a16:creationId xmlns:a16="http://schemas.microsoft.com/office/drawing/2014/main" xmlns="" id="{2181DA40-EB87-4A9E-A378-F475AFDB183C}"/>
              </a:ext>
            </a:extLst>
          </p:cNvPr>
          <p:cNvSpPr txBox="1"/>
          <p:nvPr/>
        </p:nvSpPr>
        <p:spPr>
          <a:xfrm>
            <a:off x="261764" y="363700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xmlns="" id="{035F5030-D26D-459D-8F5D-DFF4BC98E02A}"/>
              </a:ext>
            </a:extLst>
          </p:cNvPr>
          <p:cNvSpPr txBox="1"/>
          <p:nvPr/>
        </p:nvSpPr>
        <p:spPr>
          <a:xfrm>
            <a:off x="1076324" y="4192587"/>
            <a:ext cx="6543675"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Describing Data Objects in SQL Script ( Variables )</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Database</a:t>
            </a:r>
          </a:p>
          <a:p>
            <a:pPr marL="285750" lvl="0" indent="-285750">
              <a:buFont typeface="Arial" panose="020B0604020202020204" pitchFamily="34" charset="0"/>
              <a:buChar char="•"/>
            </a:pPr>
            <a:r>
              <a:rPr lang="en-US" dirty="0"/>
              <a:t>Reuse Function for SQL queries</a:t>
            </a:r>
          </a:p>
        </p:txBody>
      </p:sp>
    </p:spTree>
    <p:extLst>
      <p:ext uri="{BB962C8B-B14F-4D97-AF65-F5344CB8AC3E}">
        <p14:creationId xmlns:p14="http://schemas.microsoft.com/office/powerpoint/2010/main" val="394053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a:t> </a:t>
            </a:r>
            <a:r>
              <a:rPr lang="en-US" sz="2000" dirty="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61765" y="759174"/>
            <a:ext cx="11292008"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26653" cy="2862322"/>
          </a:xfrm>
          <a:prstGeom prst="rect">
            <a:avLst/>
          </a:prstGeom>
        </p:spPr>
        <p:txBody>
          <a:bodyPr wrap="square">
            <a:spAutoFit/>
          </a:bodyPr>
          <a:lstStyle/>
          <a:p>
            <a:pPr algn="just"/>
            <a:r>
              <a:rPr lang="en-US" dirty="0"/>
              <a:t>System &gt; SAP NW 7.4 SP2 </a:t>
            </a:r>
          </a:p>
          <a:p>
            <a:pPr algn="just"/>
            <a:r>
              <a:rPr lang="en-US" dirty="0"/>
              <a:t>We can use a proxy object in ABAP which allows us to point directly to the RUNTIME object of calculation view in HANA. </a:t>
            </a:r>
          </a:p>
          <a:p>
            <a:pPr algn="just"/>
            <a:r>
              <a:rPr lang="en-US" dirty="0"/>
              <a:t>Is a DDIC view which is just a bridge to our HANA view. This is a bottom-up approach which means we can only create proxy if we have HANA view created already.</a:t>
            </a:r>
          </a:p>
          <a:p>
            <a:pPr algn="just"/>
            <a:r>
              <a:rPr lang="en-US" dirty="0"/>
              <a:t>Pros:</a:t>
            </a:r>
          </a:p>
          <a:p>
            <a:pPr marL="171450" indent="-171450" algn="just">
              <a:buFontTx/>
              <a:buChar char="-"/>
            </a:pPr>
            <a:r>
              <a:rPr lang="en-US" dirty="0"/>
              <a:t>Its easy</a:t>
            </a:r>
          </a:p>
          <a:p>
            <a:pPr marL="171450" indent="-171450" algn="just">
              <a:buFontTx/>
              <a:buChar char="-"/>
            </a:pPr>
            <a:r>
              <a:rPr lang="en-US" dirty="0"/>
              <a:t>All kinds of HANA views using this</a:t>
            </a:r>
          </a:p>
          <a:p>
            <a:pPr algn="just"/>
            <a:r>
              <a:rPr lang="en-US" dirty="0"/>
              <a:t>Cons:</a:t>
            </a:r>
          </a:p>
          <a:p>
            <a:pPr marL="171450" indent="-171450" algn="just">
              <a:buFontTx/>
              <a:buChar char="-"/>
            </a:pPr>
            <a:r>
              <a:rPr lang="en-US" dirty="0"/>
              <a:t>Lifecycle is a challenge</a:t>
            </a:r>
          </a:p>
          <a:p>
            <a:pPr marL="171450" indent="-171450" algn="just">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61764" y="779090"/>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7932</TotalTime>
  <Words>3020</Words>
  <Application>Microsoft Office PowerPoint</Application>
  <PresentationFormat>Widescreen</PresentationFormat>
  <Paragraphs>322</Paragraphs>
  <Slides>25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Calibri</vt:lpstr>
      <vt:lpstr>Calibri Light</vt:lpstr>
      <vt:lpstr>Candara</vt:lpstr>
      <vt:lpstr>Cooper Black</vt:lpstr>
      <vt:lpstr>Courier New</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578</cp:revision>
  <dcterms:created xsi:type="dcterms:W3CDTF">2016-07-10T03:33:26Z</dcterms:created>
  <dcterms:modified xsi:type="dcterms:W3CDTF">2021-05-22T07:01:48Z</dcterms:modified>
</cp:coreProperties>
</file>